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8" r:id="rId2"/>
    <p:sldId id="260" r:id="rId3"/>
    <p:sldId id="261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8" d="100"/>
          <a:sy n="118" d="100"/>
        </p:scale>
        <p:origin x="14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E1259-20DA-4CDA-AC13-C99E91969881}" type="datetimeFigureOut">
              <a:rPr lang="fr-BE" smtClean="0"/>
              <a:t>19-02-21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22FD0-1025-4833-9880-CFB14A639D3A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5134709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E1259-20DA-4CDA-AC13-C99E91969881}" type="datetimeFigureOut">
              <a:rPr lang="fr-BE" smtClean="0"/>
              <a:t>19-02-21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22FD0-1025-4833-9880-CFB14A639D3A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976425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E1259-20DA-4CDA-AC13-C99E91969881}" type="datetimeFigureOut">
              <a:rPr lang="fr-BE" smtClean="0"/>
              <a:t>19-02-21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22FD0-1025-4833-9880-CFB14A639D3A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8718867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E1259-20DA-4CDA-AC13-C99E91969881}" type="datetimeFigureOut">
              <a:rPr lang="fr-BE" smtClean="0"/>
              <a:t>19-02-21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22FD0-1025-4833-9880-CFB14A639D3A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5332634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E1259-20DA-4CDA-AC13-C99E91969881}" type="datetimeFigureOut">
              <a:rPr lang="fr-BE" smtClean="0"/>
              <a:t>19-02-21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22FD0-1025-4833-9880-CFB14A639D3A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8173434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E1259-20DA-4CDA-AC13-C99E91969881}" type="datetimeFigureOut">
              <a:rPr lang="fr-BE" smtClean="0"/>
              <a:t>19-02-21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22FD0-1025-4833-9880-CFB14A639D3A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343026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E1259-20DA-4CDA-AC13-C99E91969881}" type="datetimeFigureOut">
              <a:rPr lang="fr-BE" smtClean="0"/>
              <a:t>19-02-21</a:t>
            </a:fld>
            <a:endParaRPr lang="fr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22FD0-1025-4833-9880-CFB14A639D3A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7905963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E1259-20DA-4CDA-AC13-C99E91969881}" type="datetimeFigureOut">
              <a:rPr lang="fr-BE" smtClean="0"/>
              <a:t>19-02-21</a:t>
            </a:fld>
            <a:endParaRPr lang="fr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22FD0-1025-4833-9880-CFB14A639D3A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9310750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E1259-20DA-4CDA-AC13-C99E91969881}" type="datetimeFigureOut">
              <a:rPr lang="fr-BE" smtClean="0"/>
              <a:t>19-02-21</a:t>
            </a:fld>
            <a:endParaRPr lang="fr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22FD0-1025-4833-9880-CFB14A639D3A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4923600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E1259-20DA-4CDA-AC13-C99E91969881}" type="datetimeFigureOut">
              <a:rPr lang="fr-BE" smtClean="0"/>
              <a:t>19-02-21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22FD0-1025-4833-9880-CFB14A639D3A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948099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E1259-20DA-4CDA-AC13-C99E91969881}" type="datetimeFigureOut">
              <a:rPr lang="fr-BE" smtClean="0"/>
              <a:t>19-02-21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22FD0-1025-4833-9880-CFB14A639D3A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5325493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7E1259-20DA-4CDA-AC13-C99E91969881}" type="datetimeFigureOut">
              <a:rPr lang="fr-BE" smtClean="0"/>
              <a:t>19-02-21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422FD0-1025-4833-9880-CFB14A639D3A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341791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79835" y="722647"/>
            <a:ext cx="815717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4400" dirty="0" smtClean="0"/>
              <a:t>Gebruik van de diensten </a:t>
            </a:r>
          </a:p>
          <a:p>
            <a:pPr algn="ctr"/>
            <a:r>
              <a:rPr lang="nl-BE" sz="4400" dirty="0" smtClean="0"/>
              <a:t>Consult RN door de huisartsen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79835" y="2652882"/>
            <a:ext cx="8184331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nl-BE" sz="2800" dirty="0" smtClean="0"/>
              <a:t>Beter gebruik en quota management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nl-BE" sz="2800" dirty="0" smtClean="0"/>
              <a:t>Stelling: verplicht prioritair gebruik van eID (met controle via ID Support) alvorens een beroep te doen op diensten Consult RN EH</a:t>
            </a:r>
          </a:p>
        </p:txBody>
      </p:sp>
    </p:spTree>
    <p:extLst>
      <p:ext uri="{BB962C8B-B14F-4D97-AF65-F5344CB8AC3E}">
        <p14:creationId xmlns:p14="http://schemas.microsoft.com/office/powerpoint/2010/main" val="34863538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969537" y="298763"/>
            <a:ext cx="3204927" cy="851025"/>
          </a:xfrm>
          <a:prstGeom prst="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>
                <a:solidFill>
                  <a:schemeClr val="tx1"/>
                </a:solidFill>
              </a:rPr>
              <a:t>Nieuwe patiënt</a:t>
            </a:r>
          </a:p>
          <a:p>
            <a:pPr algn="ctr"/>
            <a:r>
              <a:rPr lang="nl-BE" dirty="0" smtClean="0">
                <a:solidFill>
                  <a:schemeClr val="tx1"/>
                </a:solidFill>
              </a:rPr>
              <a:t>Geen medisch dossier</a:t>
            </a:r>
            <a:endParaRPr lang="nl-BE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112070" y="1738258"/>
            <a:ext cx="1812202" cy="559804"/>
          </a:xfrm>
          <a:prstGeom prst="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>
                <a:solidFill>
                  <a:schemeClr val="tx1"/>
                </a:solidFill>
              </a:rPr>
              <a:t>Met identiteitsbewijs</a:t>
            </a:r>
            <a:endParaRPr lang="nl-BE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984351" y="1738258"/>
            <a:ext cx="1812202" cy="559804"/>
          </a:xfrm>
          <a:prstGeom prst="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>
                <a:solidFill>
                  <a:schemeClr val="tx1"/>
                </a:solidFill>
              </a:rPr>
              <a:t>Zonder identiteitsbewijs</a:t>
            </a:r>
            <a:endParaRPr lang="nl-BE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34975" y="2750737"/>
            <a:ext cx="1602463" cy="52281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1400" dirty="0" smtClean="0">
                <a:solidFill>
                  <a:schemeClr val="tx1"/>
                </a:solidFill>
              </a:rPr>
              <a:t>eID-kaart</a:t>
            </a:r>
            <a:endParaRPr lang="nl-BE" sz="1400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063436" y="2750736"/>
            <a:ext cx="1982709" cy="52281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1400" dirty="0" smtClean="0">
                <a:solidFill>
                  <a:schemeClr val="tx1"/>
                </a:solidFill>
              </a:rPr>
              <a:t>ISI+-kaart</a:t>
            </a:r>
            <a:endParaRPr lang="nl-BE" sz="14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816448" y="2750734"/>
            <a:ext cx="1982708" cy="52281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1400" dirty="0" smtClean="0">
                <a:solidFill>
                  <a:schemeClr val="tx1"/>
                </a:solidFill>
              </a:rPr>
              <a:t>De patiënt kent </a:t>
            </a:r>
          </a:p>
          <a:p>
            <a:pPr algn="ctr"/>
            <a:r>
              <a:rPr lang="nl-BE" sz="1400" dirty="0" smtClean="0">
                <a:solidFill>
                  <a:schemeClr val="tx1"/>
                </a:solidFill>
              </a:rPr>
              <a:t>zijn INSZ</a:t>
            </a:r>
            <a:endParaRPr lang="nl-BE" sz="14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62124" y="2749222"/>
            <a:ext cx="1982709" cy="52433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1400" dirty="0" smtClean="0">
                <a:solidFill>
                  <a:schemeClr val="tx1"/>
                </a:solidFill>
              </a:rPr>
              <a:t>De patiënt kent </a:t>
            </a:r>
          </a:p>
          <a:p>
            <a:pPr algn="ctr"/>
            <a:r>
              <a:rPr lang="nl-BE" sz="1400" dirty="0" smtClean="0">
                <a:solidFill>
                  <a:schemeClr val="tx1"/>
                </a:solidFill>
              </a:rPr>
              <a:t>zijn INSZ niet</a:t>
            </a:r>
            <a:endParaRPr lang="nl-BE" sz="14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34975" y="3314651"/>
            <a:ext cx="1602463" cy="41494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1400" dirty="0" smtClean="0">
                <a:solidFill>
                  <a:schemeClr val="tx1"/>
                </a:solidFill>
              </a:rPr>
              <a:t>ID Support</a:t>
            </a:r>
            <a:endParaRPr lang="nl-BE" sz="1400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063436" y="3313138"/>
            <a:ext cx="1982709" cy="41494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1400" dirty="0" smtClean="0">
                <a:solidFill>
                  <a:schemeClr val="tx1"/>
                </a:solidFill>
              </a:rPr>
              <a:t>ID Support</a:t>
            </a:r>
            <a:endParaRPr lang="nl-BE" sz="1400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34975" y="3768837"/>
            <a:ext cx="1602463" cy="11633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1400" dirty="0" smtClean="0">
                <a:solidFill>
                  <a:schemeClr val="tx1"/>
                </a:solidFill>
              </a:rPr>
              <a:t>Geen oproep van de diensten Consult RN</a:t>
            </a:r>
          </a:p>
        </p:txBody>
      </p:sp>
      <p:sp>
        <p:nvSpPr>
          <p:cNvPr id="12" name="Rectangle 11"/>
          <p:cNvSpPr/>
          <p:nvPr/>
        </p:nvSpPr>
        <p:spPr>
          <a:xfrm>
            <a:off x="2063436" y="3771842"/>
            <a:ext cx="1982709" cy="116036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1400" b="1" dirty="0" smtClean="0">
                <a:solidFill>
                  <a:srgbClr val="0070C0"/>
                </a:solidFill>
              </a:rPr>
              <a:t>Indien nodig: </a:t>
            </a:r>
          </a:p>
          <a:p>
            <a:pPr marL="182563"/>
            <a:r>
              <a:rPr lang="nl-BE" sz="1400" dirty="0" smtClean="0">
                <a:solidFill>
                  <a:schemeClr val="tx1"/>
                </a:solidFill>
              </a:rPr>
              <a:t>Oproep </a:t>
            </a:r>
            <a:r>
              <a:rPr lang="nl-BE" sz="1400" dirty="0">
                <a:solidFill>
                  <a:schemeClr val="tx1"/>
                </a:solidFill>
              </a:rPr>
              <a:t>van </a:t>
            </a:r>
            <a:r>
              <a:rPr lang="nl-BE" sz="1400" dirty="0" smtClean="0">
                <a:solidFill>
                  <a:schemeClr val="tx1"/>
                </a:solidFill>
              </a:rPr>
              <a:t>dienst Consult RN</a:t>
            </a:r>
            <a:endParaRPr lang="nl-BE" dirty="0" smtClean="0"/>
          </a:p>
          <a:p>
            <a:r>
              <a:rPr lang="nl-BE" sz="1400" dirty="0" smtClean="0">
                <a:solidFill>
                  <a:schemeClr val="tx1"/>
                </a:solidFill>
              </a:rPr>
              <a:t>     -   </a:t>
            </a:r>
            <a:r>
              <a:rPr lang="nl-BE" sz="1400" dirty="0" err="1" smtClean="0">
                <a:solidFill>
                  <a:schemeClr val="tx1"/>
                </a:solidFill>
              </a:rPr>
              <a:t>Identify</a:t>
            </a:r>
            <a:r>
              <a:rPr lang="nl-BE" sz="1400" dirty="0" smtClean="0">
                <a:solidFill>
                  <a:schemeClr val="tx1"/>
                </a:solidFill>
              </a:rPr>
              <a:t> Person</a:t>
            </a:r>
          </a:p>
          <a:p>
            <a:r>
              <a:rPr lang="en-US" dirty="0"/>
              <a:t>	</a:t>
            </a:r>
            <a:r>
              <a:rPr lang="nl-BE" sz="800" dirty="0" smtClean="0">
                <a:solidFill>
                  <a:schemeClr val="tx1"/>
                </a:solidFill>
              </a:rPr>
              <a:t>(NEW : PERSON SERVICE)</a:t>
            </a:r>
            <a:endParaRPr lang="nl-BE" sz="800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816447" y="3768836"/>
            <a:ext cx="1982709" cy="116337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sz="1400" dirty="0" smtClean="0">
              <a:solidFill>
                <a:schemeClr val="tx1"/>
              </a:solidFill>
            </a:endParaRPr>
          </a:p>
          <a:p>
            <a:pPr marL="265113"/>
            <a:r>
              <a:rPr lang="nl-BE" sz="1400" dirty="0" smtClean="0">
                <a:solidFill>
                  <a:schemeClr val="tx1"/>
                </a:solidFill>
              </a:rPr>
              <a:t>Oproep van dienst</a:t>
            </a:r>
            <a:br>
              <a:rPr lang="nl-BE" sz="1400" dirty="0" smtClean="0">
                <a:solidFill>
                  <a:schemeClr val="tx1"/>
                </a:solidFill>
              </a:rPr>
            </a:br>
            <a:r>
              <a:rPr lang="nl-BE" sz="1400" dirty="0" smtClean="0">
                <a:solidFill>
                  <a:schemeClr val="tx1"/>
                </a:solidFill>
              </a:rPr>
              <a:t>Consult RN</a:t>
            </a:r>
            <a:r>
              <a:rPr lang="nl-BE" dirty="0" smtClean="0"/>
              <a:t>RN:</a:t>
            </a:r>
          </a:p>
          <a:p>
            <a:r>
              <a:rPr lang="nl-BE" sz="1400" dirty="0" smtClean="0">
                <a:solidFill>
                  <a:schemeClr val="tx1"/>
                </a:solidFill>
              </a:rPr>
              <a:t>       -   </a:t>
            </a:r>
            <a:r>
              <a:rPr lang="nl-BE" sz="1400" dirty="0" err="1" smtClean="0">
                <a:solidFill>
                  <a:schemeClr val="tx1"/>
                </a:solidFill>
              </a:rPr>
              <a:t>Identify</a:t>
            </a:r>
            <a:r>
              <a:rPr lang="nl-BE" sz="1400" dirty="0" smtClean="0">
                <a:solidFill>
                  <a:schemeClr val="tx1"/>
                </a:solidFill>
              </a:rPr>
              <a:t> Person</a:t>
            </a:r>
          </a:p>
          <a:p>
            <a:r>
              <a:rPr lang="en-US" dirty="0" smtClean="0"/>
              <a:t>	</a:t>
            </a:r>
            <a:r>
              <a:rPr lang="nl-BE" sz="800" dirty="0" smtClean="0">
                <a:solidFill>
                  <a:schemeClr val="tx1"/>
                </a:solidFill>
              </a:rPr>
              <a:t>(NEW : PERSON SERVICE)</a:t>
            </a:r>
          </a:p>
          <a:p>
            <a:endParaRPr lang="nl-BE" sz="1400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962123" y="3768836"/>
            <a:ext cx="1982709" cy="157276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92075"/>
            <a:r>
              <a:rPr lang="nl-BE" sz="1400" dirty="0" smtClean="0">
                <a:solidFill>
                  <a:schemeClr val="tx1"/>
                </a:solidFill>
              </a:rPr>
              <a:t>Oproep diensten Consult RN:</a:t>
            </a:r>
          </a:p>
          <a:p>
            <a:pPr marL="182563" indent="-182563" algn="ctr">
              <a:buFontTx/>
              <a:buChar char="-"/>
            </a:pPr>
            <a:r>
              <a:rPr lang="nl-BE" sz="1400" dirty="0" err="1" smtClean="0">
                <a:solidFill>
                  <a:schemeClr val="tx1"/>
                </a:solidFill>
              </a:rPr>
              <a:t>Phonetic</a:t>
            </a:r>
            <a:r>
              <a:rPr lang="nl-BE" dirty="0" smtClean="0"/>
              <a:t> </a:t>
            </a:r>
            <a:r>
              <a:rPr lang="nl-BE" sz="1400" dirty="0" smtClean="0">
                <a:solidFill>
                  <a:schemeClr val="tx1"/>
                </a:solidFill>
              </a:rPr>
              <a:t>Search</a:t>
            </a:r>
            <a:r>
              <a:rPr lang="nl-BE" dirty="0" smtClean="0"/>
              <a:t> </a:t>
            </a:r>
          </a:p>
          <a:p>
            <a:pPr>
              <a:tabLst>
                <a:tab pos="182563" algn="l"/>
              </a:tabLst>
            </a:pPr>
            <a:r>
              <a:rPr lang="nl-BE" sz="800" dirty="0" smtClean="0">
                <a:solidFill>
                  <a:schemeClr val="tx1"/>
                </a:solidFill>
              </a:rPr>
              <a:t>		(NEW : PERSON SERVICE)</a:t>
            </a:r>
          </a:p>
          <a:p>
            <a:r>
              <a:rPr lang="nl-BE" sz="1400" dirty="0" smtClean="0">
                <a:solidFill>
                  <a:schemeClr val="tx1"/>
                </a:solidFill>
              </a:rPr>
              <a:t>      en indien nodig</a:t>
            </a:r>
          </a:p>
          <a:p>
            <a:pPr marL="447675" indent="-447675"/>
            <a:r>
              <a:rPr lang="nl-BE" sz="1400" dirty="0" smtClean="0">
                <a:solidFill>
                  <a:schemeClr val="tx1"/>
                </a:solidFill>
              </a:rPr>
              <a:t>      - 	Manage Person </a:t>
            </a:r>
          </a:p>
          <a:p>
            <a:pPr>
              <a:tabLst>
                <a:tab pos="182563" algn="l"/>
              </a:tabLst>
            </a:pPr>
            <a:r>
              <a:rPr lang="nl-BE" sz="800" dirty="0" smtClean="0">
                <a:solidFill>
                  <a:schemeClr val="tx1"/>
                </a:solidFill>
              </a:rPr>
              <a:t>		(NEW : </a:t>
            </a:r>
            <a:r>
              <a:rPr lang="nl-BE" sz="800" dirty="0" err="1" smtClean="0">
                <a:solidFill>
                  <a:schemeClr val="tx1"/>
                </a:solidFill>
              </a:rPr>
              <a:t>CBSSPersonService</a:t>
            </a:r>
            <a:r>
              <a:rPr lang="nl-BE" sz="800" dirty="0" smtClean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15" name="Rectangle 14"/>
          <p:cNvSpPr/>
          <p:nvPr/>
        </p:nvSpPr>
        <p:spPr>
          <a:xfrm>
            <a:off x="334975" y="5420106"/>
            <a:ext cx="1602463" cy="118600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1400" dirty="0" smtClean="0">
                <a:solidFill>
                  <a:schemeClr val="tx1"/>
                </a:solidFill>
              </a:rPr>
              <a:t>Opslag van datum van raadpleging van de eID</a:t>
            </a:r>
            <a:endParaRPr lang="nl-BE" sz="1400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063436" y="5420106"/>
            <a:ext cx="1982709" cy="118600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92075" indent="-92075"/>
            <a:r>
              <a:rPr lang="nl-BE" sz="1400" dirty="0" smtClean="0">
                <a:solidFill>
                  <a:schemeClr val="tx1"/>
                </a:solidFill>
              </a:rPr>
              <a:t>- Opslag van datum van raadpleging van ISI+</a:t>
            </a:r>
          </a:p>
          <a:p>
            <a:pPr marL="92075" indent="-92075"/>
            <a:r>
              <a:rPr lang="nl-BE" sz="1400" dirty="0" smtClean="0">
                <a:solidFill>
                  <a:schemeClr val="tx1"/>
                </a:solidFill>
              </a:rPr>
              <a:t>- Opslag van datum van oproep van de dienst Consult RN</a:t>
            </a:r>
            <a:endParaRPr lang="nl-BE" sz="1400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820032" y="5423002"/>
            <a:ext cx="1982709" cy="118600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1400" dirty="0" smtClean="0">
                <a:solidFill>
                  <a:schemeClr val="tx1"/>
                </a:solidFill>
              </a:rPr>
              <a:t>Opslag van datum van oproep van de dienst Consult RN</a:t>
            </a:r>
            <a:endParaRPr lang="nl-BE" sz="1400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962123" y="5423002"/>
            <a:ext cx="1982709" cy="118600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1400" dirty="0" smtClean="0">
                <a:solidFill>
                  <a:schemeClr val="tx1"/>
                </a:solidFill>
              </a:rPr>
              <a:t>Opslag van datum van oproep van de diensten Consult RN</a:t>
            </a:r>
            <a:endParaRPr lang="nl-BE" sz="1400" dirty="0">
              <a:solidFill>
                <a:schemeClr val="tx1"/>
              </a:solidFill>
            </a:endParaRPr>
          </a:p>
        </p:txBody>
      </p:sp>
      <p:cxnSp>
        <p:nvCxnSpPr>
          <p:cNvPr id="22" name="Straight Arrow Connector 21"/>
          <p:cNvCxnSpPr>
            <a:stCxn id="2" idx="2"/>
            <a:endCxn id="3" idx="0"/>
          </p:cNvCxnSpPr>
          <p:nvPr/>
        </p:nvCxnSpPr>
        <p:spPr>
          <a:xfrm flipH="1">
            <a:off x="2018171" y="1149788"/>
            <a:ext cx="2553830" cy="58847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2" idx="2"/>
            <a:endCxn id="4" idx="0"/>
          </p:cNvCxnSpPr>
          <p:nvPr/>
        </p:nvCxnSpPr>
        <p:spPr>
          <a:xfrm>
            <a:off x="4572001" y="1149788"/>
            <a:ext cx="2318451" cy="58847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3" idx="2"/>
            <a:endCxn id="5" idx="0"/>
          </p:cNvCxnSpPr>
          <p:nvPr/>
        </p:nvCxnSpPr>
        <p:spPr>
          <a:xfrm flipH="1">
            <a:off x="1136207" y="2298062"/>
            <a:ext cx="881964" cy="4526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3" idx="2"/>
            <a:endCxn id="6" idx="0"/>
          </p:cNvCxnSpPr>
          <p:nvPr/>
        </p:nvCxnSpPr>
        <p:spPr>
          <a:xfrm>
            <a:off x="2018171" y="2298062"/>
            <a:ext cx="1036620" cy="45267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4" idx="2"/>
            <a:endCxn id="7" idx="0"/>
          </p:cNvCxnSpPr>
          <p:nvPr/>
        </p:nvCxnSpPr>
        <p:spPr>
          <a:xfrm flipH="1">
            <a:off x="5807802" y="2298062"/>
            <a:ext cx="1082650" cy="45267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4" idx="2"/>
            <a:endCxn id="8" idx="0"/>
          </p:cNvCxnSpPr>
          <p:nvPr/>
        </p:nvCxnSpPr>
        <p:spPr>
          <a:xfrm>
            <a:off x="6890452" y="2298062"/>
            <a:ext cx="1063027" cy="4511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47226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17703" y="227838"/>
            <a:ext cx="6978032" cy="851025"/>
          </a:xfrm>
          <a:prstGeom prst="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dirty="0" smtClean="0">
              <a:solidFill>
                <a:schemeClr val="tx1"/>
              </a:solidFill>
            </a:endParaRPr>
          </a:p>
          <a:p>
            <a:pPr algn="ctr"/>
            <a:r>
              <a:rPr lang="nl-BE" dirty="0" smtClean="0">
                <a:solidFill>
                  <a:schemeClr val="tx1"/>
                </a:solidFill>
              </a:rPr>
              <a:t>Gekende patiënt</a:t>
            </a:r>
          </a:p>
          <a:p>
            <a:pPr algn="ctr"/>
            <a:r>
              <a:rPr lang="nl-BE" dirty="0">
                <a:solidFill>
                  <a:schemeClr val="tx1"/>
                </a:solidFill>
              </a:rPr>
              <a:t>Medisch dossier bestaat </a:t>
            </a:r>
            <a:r>
              <a:rPr lang="nl-BE" dirty="0" smtClean="0">
                <a:solidFill>
                  <a:schemeClr val="tx1"/>
                </a:solidFill>
              </a:rPr>
              <a:t>reeds</a:t>
            </a:r>
          </a:p>
          <a:p>
            <a:pPr algn="ctr"/>
            <a:r>
              <a:rPr lang="nl-BE" sz="900" b="1" dirty="0" smtClean="0">
                <a:solidFill>
                  <a:srgbClr val="0070C0"/>
                </a:solidFill>
              </a:rPr>
              <a:t>(geen automatisering in de oproepen want de identificatiegegevens werden gecontroleerd bij de aanmaak van het dossier – regel per default : geen oproep)</a:t>
            </a:r>
          </a:p>
          <a:p>
            <a:pPr algn="ctr"/>
            <a:endParaRPr lang="nl-BE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118036" y="1946743"/>
            <a:ext cx="2429402" cy="849335"/>
          </a:xfrm>
          <a:prstGeom prst="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dirty="0" smtClean="0">
              <a:solidFill>
                <a:schemeClr val="tx1"/>
              </a:solidFill>
            </a:endParaRPr>
          </a:p>
          <a:p>
            <a:pPr algn="ctr"/>
            <a:r>
              <a:rPr lang="nl-BE" dirty="0" smtClean="0">
                <a:solidFill>
                  <a:schemeClr val="tx1"/>
                </a:solidFill>
              </a:rPr>
              <a:t>Minder dan 3 maanden</a:t>
            </a:r>
          </a:p>
          <a:p>
            <a:pPr algn="ctr"/>
            <a:r>
              <a:rPr lang="nl-BE" sz="900" b="1" dirty="0" smtClean="0">
                <a:solidFill>
                  <a:srgbClr val="0070C0"/>
                </a:solidFill>
              </a:rPr>
              <a:t>(geen automatisering, de arts kiest om deze controle te activeren- regel per default : geen oproep)</a:t>
            </a:r>
            <a:endParaRPr lang="nl-BE" b="1" dirty="0" smtClean="0">
              <a:solidFill>
                <a:srgbClr val="0070C0"/>
              </a:solidFill>
            </a:endParaRPr>
          </a:p>
          <a:p>
            <a:pPr algn="ctr"/>
            <a:endParaRPr lang="nl-BE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500769" y="1946147"/>
            <a:ext cx="2456457" cy="849931"/>
          </a:xfrm>
          <a:prstGeom prst="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>
                <a:solidFill>
                  <a:schemeClr val="tx1"/>
                </a:solidFill>
              </a:rPr>
              <a:t>Langer dan 3 maanden :</a:t>
            </a:r>
          </a:p>
          <a:p>
            <a:pPr algn="ctr"/>
            <a:r>
              <a:rPr lang="fr-BE" sz="900" b="1" dirty="0" smtClean="0">
                <a:solidFill>
                  <a:srgbClr val="0070C0"/>
                </a:solidFill>
              </a:rPr>
              <a:t>(</a:t>
            </a:r>
            <a:r>
              <a:rPr lang="nl-BE" sz="900" b="1" dirty="0" smtClean="0">
                <a:solidFill>
                  <a:srgbClr val="0070C0"/>
                </a:solidFill>
              </a:rPr>
              <a:t>geen </a:t>
            </a:r>
            <a:r>
              <a:rPr lang="nl-BE" sz="900" b="1" dirty="0">
                <a:solidFill>
                  <a:srgbClr val="0070C0"/>
                </a:solidFill>
              </a:rPr>
              <a:t>automatisering, de arts kiest om deze controle te </a:t>
            </a:r>
            <a:r>
              <a:rPr lang="nl-BE" sz="900" b="1" dirty="0" smtClean="0">
                <a:solidFill>
                  <a:srgbClr val="0070C0"/>
                </a:solidFill>
              </a:rPr>
              <a:t>activeren </a:t>
            </a:r>
            <a:r>
              <a:rPr lang="nl-BE" sz="900" b="1" smtClean="0">
                <a:solidFill>
                  <a:srgbClr val="0070C0"/>
                </a:solidFill>
              </a:rPr>
              <a:t>– regel </a:t>
            </a:r>
            <a:r>
              <a:rPr lang="nl-BE" sz="900" b="1" dirty="0" smtClean="0">
                <a:solidFill>
                  <a:srgbClr val="0070C0"/>
                </a:solidFill>
              </a:rPr>
              <a:t>per default : </a:t>
            </a:r>
            <a:r>
              <a:rPr lang="nl-BE" sz="900" b="1" smtClean="0">
                <a:solidFill>
                  <a:srgbClr val="0070C0"/>
                </a:solidFill>
              </a:rPr>
              <a:t>geen oproep)</a:t>
            </a:r>
            <a:endParaRPr lang="nl-BE" b="1" dirty="0">
              <a:solidFill>
                <a:srgbClr val="0070C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706720" y="3163656"/>
            <a:ext cx="1982708" cy="41494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1400" dirty="0" smtClean="0">
                <a:solidFill>
                  <a:schemeClr val="tx1"/>
                </a:solidFill>
              </a:rPr>
              <a:t>Met identiteitsbewijs</a:t>
            </a:r>
            <a:endParaRPr lang="nl-BE" sz="14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852396" y="3162144"/>
            <a:ext cx="2058191" cy="41494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1400" dirty="0" smtClean="0">
                <a:solidFill>
                  <a:schemeClr val="tx1"/>
                </a:solidFill>
              </a:rPr>
              <a:t>Zonder identiteitsbewijs</a:t>
            </a:r>
            <a:endParaRPr lang="nl-BE" sz="1400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706719" y="3621613"/>
            <a:ext cx="1982709" cy="41494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1400" dirty="0" smtClean="0">
                <a:solidFill>
                  <a:schemeClr val="tx1"/>
                </a:solidFill>
              </a:rPr>
              <a:t>ID Support</a:t>
            </a:r>
            <a:endParaRPr lang="nl-BE" sz="1400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851682" y="3621613"/>
            <a:ext cx="2058905" cy="214825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BE" sz="1400" b="1" dirty="0" smtClean="0">
                <a:solidFill>
                  <a:srgbClr val="0070C0"/>
                </a:solidFill>
              </a:rPr>
              <a:t>Als </a:t>
            </a:r>
            <a:r>
              <a:rPr lang="en-US" sz="1400" b="1" dirty="0" err="1" smtClean="0">
                <a:solidFill>
                  <a:srgbClr val="0070C0"/>
                </a:solidFill>
              </a:rPr>
              <a:t>nodig</a:t>
            </a:r>
            <a:r>
              <a:rPr lang="en-US" sz="1400" b="1" smtClean="0">
                <a:solidFill>
                  <a:srgbClr val="0070C0"/>
                </a:solidFill>
              </a:rPr>
              <a:t> </a:t>
            </a:r>
            <a:r>
              <a:rPr lang="nl-BE" sz="1400" smtClean="0">
                <a:solidFill>
                  <a:schemeClr val="tx1"/>
                </a:solidFill>
              </a:rPr>
              <a:t>oproep </a:t>
            </a:r>
            <a:r>
              <a:rPr lang="nl-BE" sz="1400" dirty="0" smtClean="0">
                <a:solidFill>
                  <a:schemeClr val="tx1"/>
                </a:solidFill>
              </a:rPr>
              <a:t>diensten Consult RN :</a:t>
            </a:r>
          </a:p>
          <a:p>
            <a:pPr marL="182563" indent="-182563">
              <a:buFontTx/>
              <a:buChar char="-"/>
            </a:pPr>
            <a:r>
              <a:rPr lang="nl-BE" sz="1400" dirty="0" smtClean="0">
                <a:solidFill>
                  <a:schemeClr val="tx1"/>
                </a:solidFill>
              </a:rPr>
              <a:t>SSIN </a:t>
            </a:r>
            <a:r>
              <a:rPr lang="nl-BE" sz="1400" dirty="0" err="1" smtClean="0">
                <a:solidFill>
                  <a:schemeClr val="tx1"/>
                </a:solidFill>
              </a:rPr>
              <a:t>History</a:t>
            </a:r>
            <a:r>
              <a:rPr lang="nl-BE" dirty="0" smtClean="0"/>
              <a:t> </a:t>
            </a:r>
          </a:p>
          <a:p>
            <a:r>
              <a:rPr lang="nl-BE" sz="800" dirty="0" smtClean="0">
                <a:solidFill>
                  <a:schemeClr val="tx1"/>
                </a:solidFill>
              </a:rPr>
              <a:t>         (NEW : </a:t>
            </a:r>
            <a:r>
              <a:rPr lang="nl-BE" sz="800" dirty="0" err="1" smtClean="0">
                <a:solidFill>
                  <a:schemeClr val="tx1"/>
                </a:solidFill>
              </a:rPr>
              <a:t>SsinInformationService</a:t>
            </a:r>
            <a:r>
              <a:rPr lang="nl-BE" sz="800" dirty="0" smtClean="0">
                <a:solidFill>
                  <a:schemeClr val="tx1"/>
                </a:solidFill>
              </a:rPr>
              <a:t>)</a:t>
            </a:r>
          </a:p>
          <a:p>
            <a:pPr marL="182563" indent="-182563">
              <a:buFontTx/>
              <a:buChar char="-"/>
            </a:pPr>
            <a:r>
              <a:rPr lang="nl-BE" sz="1400" dirty="0" err="1" smtClean="0">
                <a:solidFill>
                  <a:schemeClr val="tx1"/>
                </a:solidFill>
              </a:rPr>
              <a:t>Identify</a:t>
            </a:r>
            <a:r>
              <a:rPr lang="nl-BE" dirty="0" smtClean="0"/>
              <a:t> </a:t>
            </a:r>
            <a:r>
              <a:rPr lang="nl-BE" sz="1400" dirty="0">
                <a:solidFill>
                  <a:schemeClr val="tx1"/>
                </a:solidFill>
              </a:rPr>
              <a:t>Person </a:t>
            </a:r>
            <a:endParaRPr lang="nl-BE" sz="1400" dirty="0" smtClean="0">
              <a:solidFill>
                <a:schemeClr val="tx1"/>
              </a:solidFill>
            </a:endParaRPr>
          </a:p>
          <a:p>
            <a:pPr marL="265113" indent="-265113">
              <a:tabLst>
                <a:tab pos="357188" algn="l"/>
              </a:tabLst>
            </a:pPr>
            <a:r>
              <a:rPr lang="nl-BE" sz="800" dirty="0" smtClean="0">
                <a:solidFill>
                  <a:schemeClr val="tx1"/>
                </a:solidFill>
              </a:rPr>
              <a:t>         (NEW : PERSON SERVICE)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102869" y="5836588"/>
            <a:ext cx="2459736" cy="81178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1400" dirty="0" smtClean="0">
                <a:solidFill>
                  <a:schemeClr val="tx1"/>
                </a:solidFill>
              </a:rPr>
              <a:t>Opslag van de datum van oproep van de diensten Consult RN</a:t>
            </a:r>
            <a:endParaRPr lang="nl-BE" sz="1400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706719" y="5836588"/>
            <a:ext cx="1982709" cy="81178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1400" dirty="0" smtClean="0">
                <a:solidFill>
                  <a:schemeClr val="tx1"/>
                </a:solidFill>
              </a:rPr>
              <a:t>Opslag van de datum van raadpleging </a:t>
            </a:r>
          </a:p>
          <a:p>
            <a:pPr algn="ctr"/>
            <a:r>
              <a:rPr lang="nl-BE" sz="1400" dirty="0" smtClean="0">
                <a:solidFill>
                  <a:schemeClr val="tx1"/>
                </a:solidFill>
              </a:rPr>
              <a:t>van de kaart</a:t>
            </a:r>
            <a:endParaRPr lang="nl-BE" sz="1400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851681" y="5842617"/>
            <a:ext cx="2058905" cy="91479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1400" dirty="0" smtClean="0">
                <a:solidFill>
                  <a:schemeClr val="tx1"/>
                </a:solidFill>
              </a:rPr>
              <a:t>Opslag van de consultatiedatum van </a:t>
            </a:r>
            <a:endParaRPr lang="nl-BE" sz="1400" dirty="0">
              <a:solidFill>
                <a:schemeClr val="tx1"/>
              </a:solidFill>
            </a:endParaRPr>
          </a:p>
          <a:p>
            <a:pPr algn="ctr"/>
            <a:r>
              <a:rPr lang="nl-BE" sz="1400" dirty="0" smtClean="0">
                <a:solidFill>
                  <a:schemeClr val="tx1"/>
                </a:solidFill>
              </a:rPr>
              <a:t>ID Support of de diensten Consult RN</a:t>
            </a:r>
            <a:endParaRPr lang="nl-BE" sz="1400" dirty="0">
              <a:solidFill>
                <a:schemeClr val="tx1"/>
              </a:solidFill>
            </a:endParaRPr>
          </a:p>
        </p:txBody>
      </p:sp>
      <p:cxnSp>
        <p:nvCxnSpPr>
          <p:cNvPr id="20" name="Straight Arrow Connector 19"/>
          <p:cNvCxnSpPr>
            <a:stCxn id="26" idx="2"/>
            <a:endCxn id="3" idx="0"/>
          </p:cNvCxnSpPr>
          <p:nvPr/>
        </p:nvCxnSpPr>
        <p:spPr>
          <a:xfrm flipH="1">
            <a:off x="2332737" y="1581983"/>
            <a:ext cx="2294127" cy="36476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26" idx="2"/>
            <a:endCxn id="4" idx="0"/>
          </p:cNvCxnSpPr>
          <p:nvPr/>
        </p:nvCxnSpPr>
        <p:spPr>
          <a:xfrm>
            <a:off x="4626864" y="1581983"/>
            <a:ext cx="2102134" cy="364164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2245592" y="2820712"/>
            <a:ext cx="3016" cy="3414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4" idx="2"/>
            <a:endCxn id="7" idx="0"/>
          </p:cNvCxnSpPr>
          <p:nvPr/>
        </p:nvCxnSpPr>
        <p:spPr>
          <a:xfrm flipH="1">
            <a:off x="5698074" y="2796078"/>
            <a:ext cx="1030924" cy="36757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4" idx="2"/>
            <a:endCxn id="8" idx="0"/>
          </p:cNvCxnSpPr>
          <p:nvPr/>
        </p:nvCxnSpPr>
        <p:spPr>
          <a:xfrm>
            <a:off x="6728998" y="2796078"/>
            <a:ext cx="1152494" cy="36606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585216" y="1168732"/>
            <a:ext cx="8083296" cy="413251"/>
          </a:xfrm>
          <a:prstGeom prst="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>
                <a:solidFill>
                  <a:schemeClr val="tx1"/>
                </a:solidFill>
              </a:rPr>
              <a:t>Software moet datum van laatste controle via diensten Consult RN opslaan</a:t>
            </a:r>
            <a:endParaRPr lang="nl-BE" dirty="0">
              <a:solidFill>
                <a:schemeClr val="tx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1087702" y="3162144"/>
            <a:ext cx="2459736" cy="138719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Arts </a:t>
            </a:r>
            <a:r>
              <a:rPr lang="en-US" sz="1400" b="1" dirty="0" err="1" smtClean="0">
                <a:solidFill>
                  <a:srgbClr val="0070C0"/>
                </a:solidFill>
              </a:rPr>
              <a:t>kan</a:t>
            </a:r>
            <a:r>
              <a:rPr lang="en-US" sz="1400" b="1" dirty="0" smtClean="0">
                <a:solidFill>
                  <a:srgbClr val="0070C0"/>
                </a:solidFill>
              </a:rPr>
              <a:t> 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SSIN History </a:t>
            </a:r>
            <a:r>
              <a:rPr lang="en-US" sz="1400" dirty="0" err="1" smtClean="0">
                <a:solidFill>
                  <a:schemeClr val="tx1"/>
                </a:solidFill>
              </a:rPr>
              <a:t>activeren</a:t>
            </a:r>
            <a:endParaRPr lang="en-US" sz="1400" dirty="0" smtClean="0">
              <a:solidFill>
                <a:schemeClr val="tx1"/>
              </a:solidFill>
            </a:endParaRPr>
          </a:p>
          <a:p>
            <a:pPr algn="ctr"/>
            <a:r>
              <a:rPr lang="en-US" sz="1400" dirty="0" err="1">
                <a:solidFill>
                  <a:schemeClr val="tx1"/>
                </a:solidFill>
              </a:rPr>
              <a:t>e</a:t>
            </a:r>
            <a:r>
              <a:rPr lang="en-US" sz="1400" dirty="0" err="1" smtClean="0">
                <a:solidFill>
                  <a:schemeClr val="tx1"/>
                </a:solidFill>
              </a:rPr>
              <a:t>n</a:t>
            </a:r>
            <a:r>
              <a:rPr lang="en-US" sz="1400" dirty="0" smtClean="0">
                <a:solidFill>
                  <a:schemeClr val="tx1"/>
                </a:solidFill>
              </a:rPr>
              <a:t> in </a:t>
            </a:r>
            <a:r>
              <a:rPr lang="en-US" sz="1400" dirty="0" err="1" smtClean="0">
                <a:solidFill>
                  <a:schemeClr val="tx1"/>
                </a:solidFill>
              </a:rPr>
              <a:t>geval</a:t>
            </a:r>
            <a:r>
              <a:rPr lang="en-US" sz="1400" dirty="0" smtClean="0">
                <a:solidFill>
                  <a:schemeClr val="tx1"/>
                </a:solidFill>
              </a:rPr>
              <a:t> van </a:t>
            </a:r>
            <a:r>
              <a:rPr lang="en-US" sz="1400" dirty="0" err="1" smtClean="0">
                <a:solidFill>
                  <a:schemeClr val="tx1"/>
                </a:solidFill>
              </a:rPr>
              <a:t>wijziging</a:t>
            </a:r>
            <a:endParaRPr lang="en-US" sz="1400" dirty="0">
              <a:solidFill>
                <a:schemeClr val="tx1"/>
              </a:solidFill>
            </a:endParaRPr>
          </a:p>
          <a:p>
            <a:pPr algn="ctr"/>
            <a:r>
              <a:rPr lang="en-US" sz="1400" dirty="0" err="1">
                <a:solidFill>
                  <a:schemeClr val="tx1"/>
                </a:solidFill>
              </a:rPr>
              <a:t>e</a:t>
            </a:r>
            <a:r>
              <a:rPr lang="en-US" sz="1400" dirty="0" err="1" smtClean="0">
                <a:solidFill>
                  <a:schemeClr val="tx1"/>
                </a:solidFill>
              </a:rPr>
              <a:t>en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beroep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doen</a:t>
            </a:r>
            <a:r>
              <a:rPr lang="en-US" sz="1400" dirty="0" smtClean="0">
                <a:solidFill>
                  <a:schemeClr val="tx1"/>
                </a:solidFill>
              </a:rPr>
              <a:t> op 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Identify Person</a:t>
            </a:r>
          </a:p>
          <a:p>
            <a:pPr algn="ctr">
              <a:spcBef>
                <a:spcPts val="300"/>
              </a:spcBef>
            </a:pPr>
            <a:r>
              <a:rPr lang="nl-BE" sz="800" dirty="0">
                <a:solidFill>
                  <a:schemeClr val="tx1"/>
                </a:solidFill>
              </a:rPr>
              <a:t>(NEW : PERSON SERVICE)</a:t>
            </a:r>
          </a:p>
          <a:p>
            <a:pPr algn="ctr"/>
            <a:endParaRPr lang="en-US" sz="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6456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97940" y="380246"/>
            <a:ext cx="790367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3200" dirty="0" smtClean="0"/>
              <a:t>Beheer van de dossiers bij opstart</a:t>
            </a:r>
          </a:p>
          <a:p>
            <a:pPr algn="ctr"/>
            <a:r>
              <a:rPr lang="nl-BE" sz="3200" dirty="0" smtClean="0"/>
              <a:t>Beheer van deze nieuwe procedure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76656" y="1854602"/>
            <a:ext cx="8184463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800" u="sng" dirty="0" smtClean="0"/>
              <a:t>Bij 1</a:t>
            </a:r>
            <a:r>
              <a:rPr lang="nl-BE" sz="2800" u="sng" baseline="30000" dirty="0" smtClean="0"/>
              <a:t>ste</a:t>
            </a:r>
            <a:r>
              <a:rPr lang="nl-BE" sz="2800" u="sng" dirty="0" smtClean="0"/>
              <a:t> bezoek van de patiënt</a:t>
            </a:r>
            <a:r>
              <a:rPr lang="nl-BE" sz="2800" dirty="0" smtClean="0"/>
              <a:t> :</a:t>
            </a:r>
          </a:p>
          <a:p>
            <a:pPr marL="342900" indent="-342900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nl-BE" sz="2400" dirty="0" smtClean="0"/>
              <a:t>uitvoeren van SSIN History / Identify Person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nl-BE" sz="2400" dirty="0" smtClean="0"/>
              <a:t>verplichte opslag van de datums van raadpleging in de software</a:t>
            </a:r>
          </a:p>
        </p:txBody>
      </p:sp>
    </p:spTree>
    <p:extLst>
      <p:ext uri="{BB962C8B-B14F-4D97-AF65-F5344CB8AC3E}">
        <p14:creationId xmlns:p14="http://schemas.microsoft.com/office/powerpoint/2010/main" val="4281061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1570</TotalTime>
  <Words>399</Words>
  <Application>Microsoft Office PowerPoint</Application>
  <PresentationFormat>On-screen Show (4:3)</PresentationFormat>
  <Paragraphs>70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BCSS-KSZ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ConsultRN MG Governance</dc:title>
  <dc:creator>Sabine Portal;Valerie Forton</dc:creator>
  <cp:keywords>Consult RN;Governance</cp:keywords>
  <cp:lastModifiedBy>Marina Smets (KSZ-BCSS)</cp:lastModifiedBy>
  <cp:revision>57</cp:revision>
  <dcterms:created xsi:type="dcterms:W3CDTF">2020-03-05T14:39:17Z</dcterms:created>
  <dcterms:modified xsi:type="dcterms:W3CDTF">2021-02-19T09:38:01Z</dcterms:modified>
</cp:coreProperties>
</file>